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2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2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www.glous.ru/provider.php" Type="http://schemas.openxmlformats.org/officeDocument/2006/relationships/hyperlink" TargetMode="External" Id="rId4"/><Relationship Target="www.glous.ru" Type="http://schemas.openxmlformats.org/officeDocument/2006/relationships/hyperlink" TargetMode="External" Id="rId3"/><Relationship Target="../media/image00.png" Type="http://schemas.openxmlformats.org/officeDocument/2006/relationships/image" Id="rId6"/><Relationship Target="../media/image01.png" Type="http://schemas.openxmlformats.org/officeDocument/2006/relationships/image" Id="rId5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y="757450" x="457200"/>
            <a:ext cy="6108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r"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en">
                <a:latin typeface="Calibri"/>
                <a:ea typeface="Calibri"/>
                <a:cs typeface="Calibri"/>
                <a:sym typeface="Calibri"/>
              </a:rPr>
              <a:t>ИНСТРУКЦИЯ</a:t>
            </a:r>
          </a:p>
          <a:p>
            <a:pPr algn="r"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en">
                <a:latin typeface="Calibri"/>
                <a:ea typeface="Calibri"/>
                <a:cs typeface="Calibri"/>
                <a:sym typeface="Calibri"/>
              </a:rPr>
              <a:t>Создание и оформление индивидуального Электронного Магазина (интернет-магазина)</a:t>
            </a:r>
          </a:p>
          <a:p>
            <a:pPr algn="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sz="1200" lang="en">
                <a:latin typeface="Calibri"/>
                <a:ea typeface="Calibri"/>
                <a:cs typeface="Calibri"/>
                <a:sym typeface="Calibri"/>
              </a:rPr>
              <a:t>ШАГ 1:</a:t>
            </a:r>
            <a:r>
              <a:rPr sz="1200" lang="en">
                <a:latin typeface="Calibri"/>
                <a:ea typeface="Calibri"/>
                <a:cs typeface="Calibri"/>
                <a:sym typeface="Calibri"/>
              </a:rPr>
              <a:t> Войдите в ваш личный электронный магазин.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rtl="0">
              <a:spcBef>
                <a:spcPts val="0"/>
              </a:spcBef>
              <a:buNone/>
            </a:pPr>
            <a:r>
              <a:rPr sz="1200" lang="en">
                <a:latin typeface="Calibri"/>
                <a:ea typeface="Calibri"/>
                <a:cs typeface="Calibri"/>
                <a:sym typeface="Calibri"/>
              </a:rPr>
              <a:t>Для этого либо, войдя на главную страницу сайта </a:t>
            </a:r>
            <a:r>
              <a:rPr u="sng" sz="1200" lang="en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www.glous.ru</a:t>
            </a:r>
            <a:r>
              <a:rPr sz="1200" lang="en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rtl="0">
              <a:spcBef>
                <a:spcPts val="0"/>
              </a:spcBef>
              <a:buNone/>
            </a:pPr>
            <a:r>
              <a:rPr sz="1200" lang="en">
                <a:latin typeface="Calibri"/>
                <a:ea typeface="Calibri"/>
                <a:cs typeface="Calibri"/>
                <a:sym typeface="Calibri"/>
              </a:rPr>
              <a:t>нажмите сверху “Войти” и далее выберите “Я продавец”, </a:t>
            </a:r>
          </a:p>
          <a:p>
            <a:pPr rtl="0">
              <a:spcBef>
                <a:spcPts val="0"/>
              </a:spcBef>
              <a:buNone/>
            </a:pPr>
            <a:r>
              <a:rPr sz="1200" lang="en">
                <a:latin typeface="Calibri"/>
                <a:ea typeface="Calibri"/>
                <a:cs typeface="Calibri"/>
                <a:sym typeface="Calibri"/>
              </a:rPr>
              <a:t>после чего введите свой email и пароль и нажмите “подтвердить;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rtl="0">
              <a:spcBef>
                <a:spcPts val="0"/>
              </a:spcBef>
              <a:buNone/>
            </a:pPr>
            <a:r>
              <a:rPr sz="1200" lang="en">
                <a:latin typeface="Calibri"/>
                <a:ea typeface="Calibri"/>
                <a:cs typeface="Calibri"/>
                <a:sym typeface="Calibri"/>
              </a:rPr>
              <a:t>либо в адресной строке браузера напрямую </a:t>
            </a:r>
          </a:p>
          <a:p>
            <a:pPr rtl="0">
              <a:spcBef>
                <a:spcPts val="0"/>
              </a:spcBef>
              <a:buNone/>
            </a:pPr>
            <a:r>
              <a:rPr sz="1200" lang="en">
                <a:latin typeface="Calibri"/>
                <a:ea typeface="Calibri"/>
                <a:cs typeface="Calibri"/>
                <a:sym typeface="Calibri"/>
              </a:rPr>
              <a:t>введите адрес </a:t>
            </a:r>
            <a:r>
              <a:rPr u="sng" sz="1200" lang="en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www.glous.ru/provider.php</a:t>
            </a:r>
            <a:r>
              <a:rPr sz="1200" lang="en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sz="1200" lang="en">
                <a:latin typeface="Calibri"/>
                <a:ea typeface="Calibri"/>
                <a:cs typeface="Calibri"/>
                <a:sym typeface="Calibri"/>
              </a:rPr>
              <a:t>и далее введите email и пароль.</a:t>
            </a:r>
          </a:p>
        </p:txBody>
      </p:sp>
      <p:cxnSp>
        <p:nvCxnSpPr>
          <p:cNvPr id="25" name="Shape 25"/>
          <p:cNvCxnSpPr/>
          <p:nvPr/>
        </p:nvCxnSpPr>
        <p:spPr>
          <a:xfrm>
            <a:off y="748800" x="381000"/>
            <a:ext cy="0" cx="8442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pic>
        <p:nvPicPr>
          <p:cNvPr id="26" name="Shape 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376896" x="5278075"/>
            <a:ext cy="1864875" cx="3484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3585853" x="5278078"/>
            <a:ext cy="409261" cx="34849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" name="Shape 28"/>
          <p:cNvCxnSpPr/>
          <p:nvPr/>
        </p:nvCxnSpPr>
        <p:spPr>
          <a:xfrm flipH="1">
            <a:off y="995525" x="7189750"/>
            <a:ext cy="342899" cx="365099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29" name="Shape 29"/>
          <p:cNvCxnSpPr/>
          <p:nvPr/>
        </p:nvCxnSpPr>
        <p:spPr>
          <a:xfrm>
            <a:off y="3760850" x="4170100"/>
            <a:ext cy="0" cx="818699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w="lg" len="lg" type="none"/>
            <a:tailEnd w="lg" len="lg" type="triangle"/>
          </a:ln>
        </p:spPr>
      </p:cxn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200" lang="en"/>
              <a:t>«Лого»</a:t>
            </a:r>
            <a:r>
              <a:rPr sz="1200" lang="en"/>
              <a:t> - логотип компании или фото продавца (ставится по желанию). Формат JPEG.</a:t>
            </a:r>
          </a:p>
          <a:p>
            <a:pPr rtl="0" lvl="0">
              <a:spcBef>
                <a:spcPts val="0"/>
              </a:spcBef>
              <a:buNone/>
            </a:pPr>
            <a:r>
              <a:rPr sz="1200" lang="en"/>
              <a:t>Это делается следующим образом.</a:t>
            </a:r>
          </a:p>
          <a:p>
            <a:pPr rtl="0" lvl="0">
              <a:spcBef>
                <a:spcPts val="0"/>
              </a:spcBef>
              <a:buNone/>
            </a:pPr>
            <a:r>
              <a:rPr sz="1200" lang="en"/>
              <a:t>Нажмите на «Choose file» - появится «Выбор картинки»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rPr sz="1200" lang="en"/>
              <a:t>Далее выберите фотографию на компьютере и нажмите «Применить» напротив выбранной фотографии.</a:t>
            </a:r>
          </a:p>
          <a:p>
            <a:pPr rtl="0" lvl="0">
              <a:spcBef>
                <a:spcPts val="0"/>
              </a:spcBef>
              <a:buNone/>
            </a:pPr>
            <a:r>
              <a:rPr sz="1200" lang="en"/>
              <a:t>Фото автоматически загрузится. Затем нажмите “Сохранить”.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b="1"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102" name="Shape 102"/>
          <p:cNvSpPr txBox="1"/>
          <p:nvPr>
            <p:ph type="title"/>
          </p:nvPr>
        </p:nvSpPr>
        <p:spPr>
          <a:xfrm>
            <a:off y="757450" x="457200"/>
            <a:ext cy="6108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r"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1400" lang="en">
                <a:latin typeface="Calibri"/>
                <a:ea typeface="Calibri"/>
                <a:cs typeface="Calibri"/>
                <a:sym typeface="Calibri"/>
              </a:rPr>
              <a:t>ИНСТРУКЦИЯ</a:t>
            </a:r>
          </a:p>
          <a:p>
            <a:pPr algn="r"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1400" lang="en">
                <a:latin typeface="Calibri"/>
                <a:ea typeface="Calibri"/>
                <a:cs typeface="Calibri"/>
                <a:sym typeface="Calibri"/>
              </a:rPr>
              <a:t>Создание и оформление индивидуального Электронного Магазина (интернет-магазина)</a:t>
            </a:r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03" name="Shape 103"/>
          <p:cNvCxnSpPr/>
          <p:nvPr/>
        </p:nvCxnSpPr>
        <p:spPr>
          <a:xfrm>
            <a:off y="748800" x="381000"/>
            <a:ext cy="0" cx="8442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113546" x="1968225"/>
            <a:ext cy="1632299" cx="5267848"/>
          </a:xfrm>
          <a:prstGeom prst="rect">
            <a:avLst/>
          </a:prstGeom>
          <a:noFill/>
          <a:ln w="9525" cap="flat">
            <a:solidFill>
              <a:srgbClr val="CCCCCC"/>
            </a:solidFill>
            <a:prstDash val="solid"/>
            <a:round/>
            <a:headEnd w="med" len="med" type="none"/>
            <a:tailEnd w="med" len="med" type="none"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200" lang="en"/>
              <a:t>ШАГ 3: </a:t>
            </a:r>
          </a:p>
          <a:p>
            <a:pPr rtl="0" lvl="0">
              <a:spcBef>
                <a:spcPts val="0"/>
              </a:spcBef>
              <a:buNone/>
            </a:pPr>
            <a:r>
              <a:rPr sz="1200" lang="en"/>
              <a:t>Далее Вам необходимо еще добавить способ доставки товара до покупателя. Это обязательное условие.</a:t>
            </a:r>
          </a:p>
          <a:p>
            <a:pPr rtl="0" lvl="0">
              <a:spcBef>
                <a:spcPts val="0"/>
              </a:spcBef>
              <a:buNone/>
            </a:pPr>
            <a:r>
              <a:rPr sz="1200" lang="en"/>
              <a:t>Для этого Вам необходимо в верхней части экрана выбрать и нажать: «</a:t>
            </a:r>
            <a:r>
              <a:rPr b="1" sz="1200" lang="en"/>
              <a:t>ДОСТАВКА И НАЛОГИ</a:t>
            </a:r>
            <a:r>
              <a:rPr sz="1200" lang="en"/>
              <a:t>», далее «</a:t>
            </a:r>
            <a:r>
              <a:rPr b="1" sz="1200" lang="en"/>
              <a:t>СТОИМОСТЬ ДОСТАВКИ</a:t>
            </a:r>
            <a:r>
              <a:rPr sz="1200" lang="en"/>
              <a:t>».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b="1"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110" name="Shape 110"/>
          <p:cNvSpPr txBox="1"/>
          <p:nvPr>
            <p:ph type="title"/>
          </p:nvPr>
        </p:nvSpPr>
        <p:spPr>
          <a:xfrm>
            <a:off y="757450" x="457200"/>
            <a:ext cy="6108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r"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1400" lang="en">
                <a:latin typeface="Calibri"/>
                <a:ea typeface="Calibri"/>
                <a:cs typeface="Calibri"/>
                <a:sym typeface="Calibri"/>
              </a:rPr>
              <a:t>ИНСТРУКЦИЯ</a:t>
            </a:r>
          </a:p>
          <a:p>
            <a:pPr algn="r"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1400" lang="en">
                <a:latin typeface="Calibri"/>
                <a:ea typeface="Calibri"/>
                <a:cs typeface="Calibri"/>
                <a:sym typeface="Calibri"/>
              </a:rPr>
              <a:t>Создание и оформление индивидуального Электронного Магазина (интернет-магазина)</a:t>
            </a:r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11" name="Shape 111"/>
          <p:cNvCxnSpPr/>
          <p:nvPr/>
        </p:nvCxnSpPr>
        <p:spPr>
          <a:xfrm>
            <a:off y="748800" x="381000"/>
            <a:ext cy="0" cx="8442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555025" x="1905025"/>
            <a:ext cy="2370825" cx="5394250"/>
          </a:xfrm>
          <a:prstGeom prst="rect">
            <a:avLst/>
          </a:prstGeom>
          <a:noFill/>
          <a:ln w="9525" cap="flat">
            <a:solidFill>
              <a:srgbClr val="CCCCCC"/>
            </a:solidFill>
            <a:prstDash val="solid"/>
            <a:round/>
            <a:headEnd w="med" len="med" type="none"/>
            <a:tailEnd w="med" len="med" type="none"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rPr sz="1200" lang="en"/>
              <a:t>Далее Вам необходимо добавить </a:t>
            </a:r>
          </a:p>
          <a:p>
            <a:pPr rtl="0" lvl="0">
              <a:spcBef>
                <a:spcPts val="0"/>
              </a:spcBef>
              <a:buNone/>
            </a:pPr>
            <a:r>
              <a:rPr sz="1200" lang="en"/>
              <a:t>способы доставки, которые </a:t>
            </a:r>
          </a:p>
          <a:p>
            <a:pPr rtl="0" lvl="0">
              <a:spcBef>
                <a:spcPts val="0"/>
              </a:spcBef>
              <a:buNone/>
            </a:pPr>
            <a:r>
              <a:rPr sz="1200" lang="en"/>
              <a:t>подходят Вам.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b="1"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118" name="Shape 118"/>
          <p:cNvSpPr txBox="1"/>
          <p:nvPr>
            <p:ph type="title"/>
          </p:nvPr>
        </p:nvSpPr>
        <p:spPr>
          <a:xfrm>
            <a:off y="757450" x="457200"/>
            <a:ext cy="6108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r"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1400" lang="en">
                <a:latin typeface="Calibri"/>
                <a:ea typeface="Calibri"/>
                <a:cs typeface="Calibri"/>
                <a:sym typeface="Calibri"/>
              </a:rPr>
              <a:t>ИНСТРУКЦИЯ</a:t>
            </a:r>
          </a:p>
          <a:p>
            <a:pPr algn="r"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1400" lang="en">
                <a:latin typeface="Calibri"/>
                <a:ea typeface="Calibri"/>
                <a:cs typeface="Calibri"/>
                <a:sym typeface="Calibri"/>
              </a:rPr>
              <a:t>Создание и оформление индивидуального Электронного Магазина (интернет-магазина)</a:t>
            </a:r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19" name="Shape 119"/>
          <p:cNvCxnSpPr/>
          <p:nvPr/>
        </p:nvCxnSpPr>
        <p:spPr>
          <a:xfrm>
            <a:off y="748800" x="381000"/>
            <a:ext cy="0" cx="8442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92050" x="3525850"/>
            <a:ext cy="3266724" cx="50381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Shape 121"/>
          <p:cNvCxnSpPr/>
          <p:nvPr/>
        </p:nvCxnSpPr>
        <p:spPr>
          <a:xfrm>
            <a:off y="3681900" x="1500775"/>
            <a:ext cy="0" cx="1885499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w="lg" len="lg" type="none"/>
            <a:tailEnd w="lg" len="lg" type="triangle"/>
          </a:ln>
        </p:spPr>
      </p:cxn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200" lang="en"/>
              <a:t>Вы попадете на страницу «Стоимость доставки». Здесь необходимо указать какими из предложенных Вам способов Вы готовы отправлять свой товар.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b="1"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127" name="Shape 127"/>
          <p:cNvSpPr txBox="1"/>
          <p:nvPr>
            <p:ph type="title"/>
          </p:nvPr>
        </p:nvSpPr>
        <p:spPr>
          <a:xfrm>
            <a:off y="757450" x="457200"/>
            <a:ext cy="6108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r"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1400" lang="en">
                <a:latin typeface="Calibri"/>
                <a:ea typeface="Calibri"/>
                <a:cs typeface="Calibri"/>
                <a:sym typeface="Calibri"/>
              </a:rPr>
              <a:t>ИНСТРУКЦИЯ</a:t>
            </a:r>
          </a:p>
          <a:p>
            <a:pPr algn="r"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1400" lang="en">
                <a:latin typeface="Calibri"/>
                <a:ea typeface="Calibri"/>
                <a:cs typeface="Calibri"/>
                <a:sym typeface="Calibri"/>
              </a:rPr>
              <a:t>Создание и оформление индивидуального Электронного Магазина (интернет-магазина)</a:t>
            </a:r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28" name="Shape 128"/>
          <p:cNvCxnSpPr/>
          <p:nvPr/>
        </p:nvCxnSpPr>
        <p:spPr>
          <a:xfrm>
            <a:off y="748800" x="381000"/>
            <a:ext cy="0" cx="8442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34874" x="3081750"/>
            <a:ext cy="2570999" cx="5605048"/>
          </a:xfrm>
          <a:prstGeom prst="rect">
            <a:avLst/>
          </a:prstGeom>
          <a:noFill/>
          <a:ln w="9525" cap="flat">
            <a:solidFill>
              <a:srgbClr val="CCCCCC"/>
            </a:solidFill>
            <a:prstDash val="solid"/>
            <a:round/>
            <a:headEnd w="med" len="med" type="none"/>
            <a:tailEnd w="med" len="med" type="none"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y="914900" x="381000"/>
            <a:ext cy="3966300" cx="8388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algn="l" rtl="0" lvl="0">
              <a:spcBef>
                <a:spcPts val="0"/>
              </a:spcBef>
              <a:buNone/>
            </a:pPr>
            <a:r>
              <a:rPr sz="1200" lang="en"/>
              <a:t>Далее необходимо заполнить обязательные поля, </a:t>
            </a:r>
          </a:p>
          <a:p>
            <a:pPr algn="l" rtl="0" lvl="0">
              <a:spcBef>
                <a:spcPts val="0"/>
              </a:spcBef>
              <a:buNone/>
            </a:pPr>
            <a:r>
              <a:rPr sz="1200" lang="en"/>
              <a:t>относящиеся к выбранной доставки.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rPr sz="1200" lang="en"/>
              <a:t>После того как Вы выбрали способ доставки, </a:t>
            </a:r>
          </a:p>
          <a:p>
            <a:pPr rtl="0" lvl="0">
              <a:spcBef>
                <a:spcPts val="0"/>
              </a:spcBef>
              <a:buNone/>
            </a:pPr>
            <a:r>
              <a:rPr sz="1200" lang="en"/>
              <a:t>нажмите «Сохранить». </a:t>
            </a:r>
          </a:p>
          <a:p>
            <a:pPr rtl="0" lvl="0">
              <a:spcBef>
                <a:spcPts val="0"/>
              </a:spcBef>
              <a:buNone/>
            </a:pPr>
            <a:r>
              <a:rPr sz="1200" lang="en"/>
              <a:t>Если способ доставки у Вас не единственный, </a:t>
            </a:r>
          </a:p>
          <a:p>
            <a:pPr rtl="0" lvl="0">
              <a:spcBef>
                <a:spcPts val="0"/>
              </a:spcBef>
              <a:buNone/>
            </a:pPr>
            <a:r>
              <a:rPr sz="1200" lang="en"/>
              <a:t>то необходимо повторить процедуру и </a:t>
            </a:r>
          </a:p>
          <a:p>
            <a:pPr rtl="0" lvl="0">
              <a:spcBef>
                <a:spcPts val="0"/>
              </a:spcBef>
              <a:buNone/>
            </a:pPr>
            <a:r>
              <a:rPr sz="1200" lang="en"/>
              <a:t>добавить еще способы доставки.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b="1"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b="1" sz="1200"/>
          </a:p>
          <a:p>
            <a:pPr rtl="0" lvl="0">
              <a:spcBef>
                <a:spcPts val="0"/>
              </a:spcBef>
              <a:buNone/>
            </a:pPr>
            <a:r>
              <a:rPr b="1" sz="1200" lang="en"/>
              <a:t>ВЫ ЗАКОНЧИЛИ ОФОРМЛЕНИЕ СВОЕГО ИНТЕРНЕТ-МАГАЗИНА!</a:t>
            </a:r>
          </a:p>
          <a:p>
            <a:pPr rtl="0" lvl="0">
              <a:spcBef>
                <a:spcPts val="0"/>
              </a:spcBef>
              <a:buNone/>
            </a:pPr>
            <a:r>
              <a:rPr sz="1200" lang="en"/>
              <a:t>Если у Вас возникли вопросы обращайтесь к нам, мы постараемся Вам помочь.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b="1"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135" name="Shape 135"/>
          <p:cNvSpPr txBox="1"/>
          <p:nvPr>
            <p:ph type="title"/>
          </p:nvPr>
        </p:nvSpPr>
        <p:spPr>
          <a:xfrm>
            <a:off y="757450" x="457200"/>
            <a:ext cy="6108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r"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1400" lang="en">
                <a:latin typeface="Calibri"/>
                <a:ea typeface="Calibri"/>
                <a:cs typeface="Calibri"/>
                <a:sym typeface="Calibri"/>
              </a:rPr>
              <a:t>ИНСТРУКЦИЯ</a:t>
            </a:r>
          </a:p>
          <a:p>
            <a:pPr algn="r"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1400" lang="en">
                <a:latin typeface="Calibri"/>
                <a:ea typeface="Calibri"/>
                <a:cs typeface="Calibri"/>
                <a:sym typeface="Calibri"/>
              </a:rPr>
              <a:t>Создание и оформление индивидуального Электронного Магазина (интернет-магазина)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36" name="Shape 136"/>
          <p:cNvCxnSpPr/>
          <p:nvPr/>
        </p:nvCxnSpPr>
        <p:spPr>
          <a:xfrm>
            <a:off y="748800" x="381000"/>
            <a:ext cy="0" cx="8442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92825" x="4219725"/>
            <a:ext cy="2145449" cx="4374974"/>
          </a:xfrm>
          <a:prstGeom prst="rect">
            <a:avLst/>
          </a:prstGeom>
          <a:noFill/>
          <a:ln w="9525" cap="flat">
            <a:solidFill>
              <a:srgbClr val="CCCCCC"/>
            </a:solidFill>
            <a:prstDash val="solid"/>
            <a:round/>
            <a:headEnd w="med" len="med" type="none"/>
            <a:tailEnd w="med" len="med" type="none"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sz="1200" lang="en"/>
              <a:t>ШАГ 1: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>
              <a:spcBef>
                <a:spcPts val="0"/>
              </a:spcBef>
              <a:buNone/>
            </a:pPr>
            <a:r>
              <a:rPr sz="1200" lang="en"/>
              <a:t>При первом входе в свой интернет-магазин, </a:t>
            </a:r>
          </a:p>
          <a:p>
            <a:pPr rtl="0">
              <a:spcBef>
                <a:spcPts val="0"/>
              </a:spcBef>
              <a:buNone/>
            </a:pPr>
            <a:r>
              <a:rPr sz="1200" lang="en"/>
              <a:t>Вам будет предложено выбрать пакет услуг, </a:t>
            </a:r>
          </a:p>
          <a:p>
            <a:pPr rtl="0">
              <a:spcBef>
                <a:spcPts val="0"/>
              </a:spcBef>
              <a:buNone/>
            </a:pPr>
            <a:r>
              <a:rPr sz="1200" lang="en"/>
              <a:t>более подходящий для Вас: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>
              <a:spcBef>
                <a:spcPts val="0"/>
              </a:spcBef>
              <a:buNone/>
            </a:pPr>
            <a:r>
              <a:rPr sz="1200" lang="en"/>
              <a:t>бесплатный, эконом или бизнес.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>
              <a:spcBef>
                <a:spcPts val="0"/>
              </a:spcBef>
              <a:buNone/>
            </a:pPr>
            <a:r>
              <a:rPr sz="1200" lang="en"/>
              <a:t>Мы предлагаем начинать с бесплатного - </a:t>
            </a:r>
          </a:p>
          <a:p>
            <a:pPr>
              <a:spcBef>
                <a:spcPts val="0"/>
              </a:spcBef>
              <a:buNone/>
            </a:pPr>
            <a:r>
              <a:rPr sz="1200" lang="en"/>
              <a:t>его срок действия 6 месяцев.</a:t>
            </a:r>
          </a:p>
        </p:txBody>
      </p:sp>
      <p:cxnSp>
        <p:nvCxnSpPr>
          <p:cNvPr id="36" name="Shape 36"/>
          <p:cNvCxnSpPr/>
          <p:nvPr/>
        </p:nvCxnSpPr>
        <p:spPr>
          <a:xfrm>
            <a:off y="748800" x="381000"/>
            <a:ext cy="0" cx="8442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pic>
        <p:nvPicPr>
          <p:cNvPr id="37" name="Shape 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83899" x="4699724"/>
            <a:ext cy="3273801" cx="3987074"/>
          </a:xfrm>
          <a:prstGeom prst="rect">
            <a:avLst/>
          </a:prstGeom>
          <a:noFill/>
          <a:ln w="9525" cap="flat">
            <a:solidFill>
              <a:srgbClr val="CCCCCC"/>
            </a:solidFill>
            <a:prstDash val="solid"/>
            <a:round/>
            <a:headEnd w="med" len="med" type="none"/>
            <a:tailEnd w="med" len="med" type="none"/>
          </a:ln>
        </p:spPr>
      </p:pic>
      <p:sp>
        <p:nvSpPr>
          <p:cNvPr id="38" name="Shape 38"/>
          <p:cNvSpPr txBox="1"/>
          <p:nvPr>
            <p:ph idx="2" type="title"/>
          </p:nvPr>
        </p:nvSpPr>
        <p:spPr>
          <a:xfrm>
            <a:off y="757450" x="457200"/>
            <a:ext cy="6108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r"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1400" lang="en">
                <a:latin typeface="Calibri"/>
                <a:ea typeface="Calibri"/>
                <a:cs typeface="Calibri"/>
                <a:sym typeface="Calibri"/>
              </a:rPr>
              <a:t>ИНСТРУКЦИЯ</a:t>
            </a:r>
          </a:p>
          <a:p>
            <a:pPr algn="r"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1400" lang="en">
                <a:latin typeface="Calibri"/>
                <a:ea typeface="Calibri"/>
                <a:cs typeface="Calibri"/>
                <a:sym typeface="Calibri"/>
              </a:rPr>
              <a:t>Создание и оформление индивидуального Электронного Магазина (интернет-магазина)</a:t>
            </a:r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sz="1200" lang="en"/>
              <a:t>ШАГ 2: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>
              <a:spcBef>
                <a:spcPts val="0"/>
              </a:spcBef>
              <a:buNone/>
            </a:pPr>
            <a:r>
              <a:rPr sz="1200" lang="en"/>
              <a:t>Далее на этой же странице </a:t>
            </a:r>
          </a:p>
          <a:p>
            <a:pPr rtl="0">
              <a:spcBef>
                <a:spcPts val="0"/>
              </a:spcBef>
              <a:buNone/>
            </a:pPr>
            <a:r>
              <a:rPr sz="1200" lang="en"/>
              <a:t>Вам будет предложено выбрать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>
              <a:spcBef>
                <a:spcPts val="0"/>
              </a:spcBef>
              <a:buNone/>
            </a:pPr>
            <a:r>
              <a:rPr sz="1200" lang="en"/>
              <a:t>дополнительные услуги (если они Вам </a:t>
            </a:r>
          </a:p>
          <a:p>
            <a:pPr rtl="0">
              <a:spcBef>
                <a:spcPts val="0"/>
              </a:spcBef>
              <a:buNone/>
            </a:pPr>
            <a:r>
              <a:rPr sz="1200" lang="en"/>
              <a:t>потребуются),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>
              <a:spcBef>
                <a:spcPts val="0"/>
              </a:spcBef>
              <a:buNone/>
            </a:pPr>
            <a:r>
              <a:rPr sz="1200" lang="en"/>
              <a:t>выбрать способ оплаты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>
              <a:spcBef>
                <a:spcPts val="0"/>
              </a:spcBef>
              <a:buNone/>
            </a:pPr>
            <a:r>
              <a:rPr sz="1200" lang="en"/>
              <a:t>и нажать “Далее”.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44" name="Shape 44"/>
          <p:cNvSpPr txBox="1"/>
          <p:nvPr>
            <p:ph type="title"/>
          </p:nvPr>
        </p:nvSpPr>
        <p:spPr>
          <a:xfrm>
            <a:off y="757450" x="457200"/>
            <a:ext cy="6108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r"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1400" lang="en">
                <a:latin typeface="Calibri"/>
                <a:ea typeface="Calibri"/>
                <a:cs typeface="Calibri"/>
                <a:sym typeface="Calibri"/>
              </a:rPr>
              <a:t>ИНСТРУКЦИЯ</a:t>
            </a:r>
          </a:p>
          <a:p>
            <a:pPr algn="r"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1400" lang="en">
                <a:latin typeface="Calibri"/>
                <a:ea typeface="Calibri"/>
                <a:cs typeface="Calibri"/>
                <a:sym typeface="Calibri"/>
              </a:rPr>
              <a:t>Создание и оформление индивидуального Электронного Магазина (интернет-магазина)</a:t>
            </a:r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5" name="Shape 45"/>
          <p:cNvCxnSpPr/>
          <p:nvPr/>
        </p:nvCxnSpPr>
        <p:spPr>
          <a:xfrm>
            <a:off y="748800" x="381000"/>
            <a:ext cy="0" cx="8442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pic>
        <p:nvPicPr>
          <p:cNvPr id="46" name="Shape 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96524" x="4081950"/>
            <a:ext cy="3180548" cx="4588951"/>
          </a:xfrm>
          <a:prstGeom prst="rect">
            <a:avLst/>
          </a:prstGeom>
          <a:noFill/>
          <a:ln w="9525" cap="flat">
            <a:solidFill>
              <a:srgbClr val="CCCCCC"/>
            </a:solidFill>
            <a:prstDash val="solid"/>
            <a:round/>
            <a:headEnd w="med" len="med" type="none"/>
            <a:tailEnd w="med" len="med" type="none"/>
          </a:ln>
        </p:spPr>
      </p:pic>
      <p:cxnSp>
        <p:nvCxnSpPr>
          <p:cNvPr id="47" name="Shape 47"/>
          <p:cNvCxnSpPr/>
          <p:nvPr/>
        </p:nvCxnSpPr>
        <p:spPr>
          <a:xfrm>
            <a:off y="4340175" x="2979000"/>
            <a:ext cy="0" cx="1037699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w="lg" len="lg" type="none"/>
            <a:tailEnd w="lg" len="lg" type="triangle"/>
          </a:ln>
        </p:spPr>
      </p:cxn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1200" lang="en"/>
              <a:t>ШАГ 3:</a:t>
            </a:r>
          </a:p>
          <a:p>
            <a:pPr rtl="0">
              <a:spcBef>
                <a:spcPts val="0"/>
              </a:spcBef>
              <a:buNone/>
            </a:pPr>
            <a:r>
              <a:rPr sz="1200" lang="en"/>
              <a:t>Далее Вы попадаете на страницу, которая</a:t>
            </a:r>
          </a:p>
          <a:p>
            <a:pPr rtl="0">
              <a:spcBef>
                <a:spcPts val="0"/>
              </a:spcBef>
              <a:buNone/>
            </a:pPr>
            <a:r>
              <a:rPr sz="1200" lang="en"/>
              <a:t>выглядит вот так: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>
              <a:spcBef>
                <a:spcPts val="0"/>
              </a:spcBef>
              <a:buNone/>
            </a:pPr>
            <a:r>
              <a:rPr sz="1200" lang="en"/>
              <a:t>На этой странице Вам будет предложено </a:t>
            </a:r>
          </a:p>
          <a:p>
            <a:pPr rtl="0">
              <a:spcBef>
                <a:spcPts val="0"/>
              </a:spcBef>
              <a:buNone/>
            </a:pPr>
            <a:r>
              <a:rPr sz="1200" lang="en"/>
              <a:t>создать и оформить свой интернет-магазин.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>
              <a:spcBef>
                <a:spcPts val="0"/>
              </a:spcBef>
              <a:buNone/>
            </a:pPr>
            <a:r>
              <a:rPr sz="1200" lang="en"/>
              <a:t>Итак, Вы вошли впервые, у Вас не создан </a:t>
            </a:r>
          </a:p>
          <a:p>
            <a:pPr rtl="0">
              <a:spcBef>
                <a:spcPts val="0"/>
              </a:spcBef>
              <a:buNone/>
            </a:pPr>
            <a:r>
              <a:rPr sz="1200" lang="en"/>
              <a:t>магазин, а так же не указаны способы </a:t>
            </a:r>
          </a:p>
          <a:p>
            <a:pPr rtl="0">
              <a:spcBef>
                <a:spcPts val="0"/>
              </a:spcBef>
              <a:buNone/>
            </a:pPr>
            <a:r>
              <a:rPr sz="1200" lang="en"/>
              <a:t>доставки. </a:t>
            </a:r>
          </a:p>
          <a:p>
            <a:pPr rtl="0">
              <a:spcBef>
                <a:spcPts val="0"/>
              </a:spcBef>
              <a:buNone/>
            </a:pPr>
            <a:r>
              <a:rPr sz="1200" lang="en"/>
              <a:t>Пока это не будет сделано, программа </a:t>
            </a:r>
          </a:p>
          <a:p>
            <a:pPr rtl="0">
              <a:spcBef>
                <a:spcPts val="0"/>
              </a:spcBef>
              <a:buNone/>
            </a:pPr>
            <a:r>
              <a:rPr sz="1200" lang="en"/>
              <a:t>не допустит Вас к выставлению товаров на площадке (их просто негде будет выставлять).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y="757450" x="457200"/>
            <a:ext cy="6108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r"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1400" lang="en">
                <a:latin typeface="Calibri"/>
                <a:ea typeface="Calibri"/>
                <a:cs typeface="Calibri"/>
                <a:sym typeface="Calibri"/>
              </a:rPr>
              <a:t>ИНСТРУКЦИЯ</a:t>
            </a:r>
          </a:p>
          <a:p>
            <a:pPr algn="r"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1400" lang="en">
                <a:latin typeface="Calibri"/>
                <a:ea typeface="Calibri"/>
                <a:cs typeface="Calibri"/>
                <a:sym typeface="Calibri"/>
              </a:rPr>
              <a:t>Создание и оформление индивидуального Электронного Магазина (интернет-магазина)</a:t>
            </a:r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4" name="Shape 54"/>
          <p:cNvCxnSpPr/>
          <p:nvPr/>
        </p:nvCxnSpPr>
        <p:spPr>
          <a:xfrm>
            <a:off y="748800" x="381000"/>
            <a:ext cy="0" cx="8442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30615" x="3671575"/>
            <a:ext cy="2882275" cx="50755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" name="Shape 56"/>
          <p:cNvCxnSpPr/>
          <p:nvPr/>
        </p:nvCxnSpPr>
        <p:spPr>
          <a:xfrm>
            <a:off y="1997150" x="2248325"/>
            <a:ext cy="0" cx="12831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w="lg" len="lg" type="none"/>
            <a:tailEnd w="lg" len="lg" type="triangle"/>
          </a:ln>
        </p:spPr>
      </p:cxn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sz="1200" lang="en"/>
              <a:t>Далее нажимаете кнопку «КАТАЛОГ» и выбираете «МАГАЗИНЫ»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62" name="Shape 62"/>
          <p:cNvSpPr txBox="1"/>
          <p:nvPr>
            <p:ph type="title"/>
          </p:nvPr>
        </p:nvSpPr>
        <p:spPr>
          <a:xfrm>
            <a:off y="757450" x="457200"/>
            <a:ext cy="6108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r"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1400" lang="en">
                <a:latin typeface="Calibri"/>
                <a:ea typeface="Calibri"/>
                <a:cs typeface="Calibri"/>
                <a:sym typeface="Calibri"/>
              </a:rPr>
              <a:t>ИНСТРУКЦИЯ</a:t>
            </a:r>
          </a:p>
          <a:p>
            <a:pPr algn="r"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1400" lang="en">
                <a:latin typeface="Calibri"/>
                <a:ea typeface="Calibri"/>
                <a:cs typeface="Calibri"/>
                <a:sym typeface="Calibri"/>
              </a:rPr>
              <a:t>Создание и оформление индивидуального Электронного Магазина (интернет-магазина)</a:t>
            </a:r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3" name="Shape 63"/>
          <p:cNvCxnSpPr/>
          <p:nvPr/>
        </p:nvCxnSpPr>
        <p:spPr>
          <a:xfrm>
            <a:off y="748800" x="381000"/>
            <a:ext cy="0" cx="8442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41875" x="1927600"/>
            <a:ext cy="2537949" cx="52887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Shape 65"/>
          <p:cNvCxnSpPr/>
          <p:nvPr/>
        </p:nvCxnSpPr>
        <p:spPr>
          <a:xfrm>
            <a:off y="1695900" x="5433600"/>
            <a:ext cy="1171500" cx="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w="lg" len="lg" type="none"/>
            <a:tailEnd w="lg" len="lg" type="triangle"/>
          </a:ln>
        </p:spPr>
      </p:cxn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sz="1200" lang="en"/>
              <a:t>ШАГ 2: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>
              <a:spcBef>
                <a:spcPts val="0"/>
              </a:spcBef>
              <a:buNone/>
            </a:pPr>
            <a:r>
              <a:rPr sz="1200" lang="en"/>
              <a:t>Вы попадаете на страницу, где Вам предлагается </a:t>
            </a:r>
          </a:p>
          <a:p>
            <a:pPr rtl="0">
              <a:spcBef>
                <a:spcPts val="0"/>
              </a:spcBef>
              <a:buNone/>
            </a:pPr>
            <a:r>
              <a:rPr sz="1200" lang="en"/>
              <a:t>добавить магазин.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>
              <a:spcBef>
                <a:spcPts val="0"/>
              </a:spcBef>
              <a:buNone/>
            </a:pPr>
            <a:r>
              <a:rPr sz="1200" lang="en"/>
              <a:t>Нажмите «ДОБАВИТЬ»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>
              <a:spcBef>
                <a:spcPts val="0"/>
              </a:spcBef>
              <a:buNone/>
            </a:pPr>
            <a:r>
              <a:rPr sz="1200" lang="en"/>
              <a:t>(Если необходимо, все последующие </a:t>
            </a:r>
          </a:p>
          <a:p>
            <a:pPr rtl="0">
              <a:spcBef>
                <a:spcPts val="0"/>
              </a:spcBef>
              <a:buNone/>
            </a:pPr>
            <a:r>
              <a:rPr sz="1200" lang="en"/>
              <a:t>магазины добавляются аналогично).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71" name="Shape 71"/>
          <p:cNvSpPr txBox="1"/>
          <p:nvPr>
            <p:ph type="title"/>
          </p:nvPr>
        </p:nvSpPr>
        <p:spPr>
          <a:xfrm>
            <a:off y="757450" x="457200"/>
            <a:ext cy="6108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r"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1400" lang="en">
                <a:latin typeface="Calibri"/>
                <a:ea typeface="Calibri"/>
                <a:cs typeface="Calibri"/>
                <a:sym typeface="Calibri"/>
              </a:rPr>
              <a:t>ИНСТРУКЦИЯ</a:t>
            </a:r>
          </a:p>
          <a:p>
            <a:pPr algn="r"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1400" lang="en">
                <a:latin typeface="Calibri"/>
                <a:ea typeface="Calibri"/>
                <a:cs typeface="Calibri"/>
                <a:sym typeface="Calibri"/>
              </a:rPr>
              <a:t>Создание и оформление индивидуального Электронного Магазина (интернет-магазина)</a:t>
            </a:r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72" name="Shape 72"/>
          <p:cNvCxnSpPr/>
          <p:nvPr/>
        </p:nvCxnSpPr>
        <p:spPr>
          <a:xfrm>
            <a:off y="748800" x="381000"/>
            <a:ext cy="0" cx="8442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14297" x="4583825"/>
            <a:ext cy="2613875" cx="4102974"/>
          </a:xfrm>
          <a:prstGeom prst="rect">
            <a:avLst/>
          </a:prstGeom>
          <a:noFill/>
          <a:ln w="9525" cap="flat">
            <a:solidFill>
              <a:srgbClr val="CCCCCC"/>
            </a:solidFill>
            <a:prstDash val="solid"/>
            <a:round/>
            <a:headEnd w="med" len="med" type="none"/>
            <a:tailEnd w="med" len="med" type="none"/>
          </a:ln>
        </p:spPr>
      </p:pic>
      <p:cxnSp>
        <p:nvCxnSpPr>
          <p:cNvPr id="74" name="Shape 74"/>
          <p:cNvCxnSpPr/>
          <p:nvPr/>
        </p:nvCxnSpPr>
        <p:spPr>
          <a:xfrm>
            <a:off y="2454600" x="3737675"/>
            <a:ext cy="11100" cx="1093499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w="lg" len="lg" type="none"/>
            <a:tailEnd w="lg" len="lg" type="triangle"/>
          </a:ln>
        </p:spPr>
      </p:cxn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rPr sz="1200" lang="en"/>
              <a:t>Далее Вы попадете на страницу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"/>
              <a:t>создания «витрины» Вашего интернет-магазина.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rPr sz="1200" lang="en"/>
              <a:t>Необходимо заполнить предложенные </a:t>
            </a:r>
          </a:p>
          <a:p>
            <a:pPr rtl="0" lvl="0">
              <a:spcBef>
                <a:spcPts val="0"/>
              </a:spcBef>
              <a:buNone/>
            </a:pPr>
            <a:r>
              <a:rPr sz="1200" lang="en"/>
              <a:t>поля (поля отмеченные значком * - являются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"/>
              <a:t>обязательными для заполнения).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80" name="Shape 80"/>
          <p:cNvSpPr txBox="1"/>
          <p:nvPr>
            <p:ph type="title"/>
          </p:nvPr>
        </p:nvSpPr>
        <p:spPr>
          <a:xfrm>
            <a:off y="757450" x="457200"/>
            <a:ext cy="6108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r"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1400" lang="en">
                <a:latin typeface="Calibri"/>
                <a:ea typeface="Calibri"/>
                <a:cs typeface="Calibri"/>
                <a:sym typeface="Calibri"/>
              </a:rPr>
              <a:t>ИНСТРУКЦИЯ</a:t>
            </a:r>
          </a:p>
          <a:p>
            <a:pPr algn="r"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1400" lang="en">
                <a:latin typeface="Calibri"/>
                <a:ea typeface="Calibri"/>
                <a:cs typeface="Calibri"/>
                <a:sym typeface="Calibri"/>
              </a:rPr>
              <a:t>Создание и оформление индивидуального Электронного Магазина (интернет-магазина)</a:t>
            </a:r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81" name="Shape 81"/>
          <p:cNvCxnSpPr/>
          <p:nvPr/>
        </p:nvCxnSpPr>
        <p:spPr>
          <a:xfrm>
            <a:off y="748800" x="381000"/>
            <a:ext cy="0" cx="8442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68250" x="4135250"/>
            <a:ext cy="2626048" cx="4551550"/>
          </a:xfrm>
          <a:prstGeom prst="rect">
            <a:avLst/>
          </a:prstGeom>
          <a:noFill/>
          <a:ln w="9525" cap="flat">
            <a:solidFill>
              <a:srgbClr val="CCCCCC"/>
            </a:solidFill>
            <a:prstDash val="solid"/>
            <a:round/>
            <a:headEnd w="med" len="med" type="none"/>
            <a:tailEnd w="med" len="med" type="none"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200" lang="en"/>
              <a:t>«Производитель»</a:t>
            </a:r>
            <a:r>
              <a:rPr sz="1200" lang="en"/>
              <a:t> - название компании или наименование частного лица.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rPr b="1" sz="1200" lang="en"/>
              <a:t>«ДРУЖЕСТВЕННЫЙ URL»</a:t>
            </a:r>
            <a:r>
              <a:rPr sz="1200" lang="en"/>
              <a:t> - URL — это стандартизированный способ записи адреса ресурса в сети Интернет. (далее по подсказке).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rPr b="1" sz="1200" lang="en"/>
              <a:t>«Описание»</a:t>
            </a:r>
            <a:r>
              <a:rPr sz="1200" lang="en"/>
              <a:t> - описание сферы деятельности компании.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rPr b="1" sz="1200" lang="en"/>
              <a:t>«Возврат»</a:t>
            </a:r>
            <a:r>
              <a:rPr sz="1200" lang="en"/>
              <a:t> - прописываются способы, методы и сроки возврата товара (онулирование услуги).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rPr b="1" sz="1200" lang="en"/>
              <a:t>«Адрес веб-сайта»</a:t>
            </a:r>
            <a:r>
              <a:rPr sz="1200" lang="en"/>
              <a:t> - если у Вас есть свой сайт, его можно указать в данном поле, чтобы покупатели могли зайти на него и ознакомиться подробнее с Вашей продукцией.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b="1" sz="1200" lang="en"/>
              <a:t>«Телефон»</a:t>
            </a:r>
            <a:r>
              <a:rPr sz="1200" lang="en"/>
              <a:t> - телефон по которому покупатель может связаться с Вами.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88" name="Shape 88"/>
          <p:cNvSpPr txBox="1"/>
          <p:nvPr>
            <p:ph type="title"/>
          </p:nvPr>
        </p:nvSpPr>
        <p:spPr>
          <a:xfrm>
            <a:off y="757450" x="457200"/>
            <a:ext cy="6108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r"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1400" lang="en">
                <a:latin typeface="Calibri"/>
                <a:ea typeface="Calibri"/>
                <a:cs typeface="Calibri"/>
                <a:sym typeface="Calibri"/>
              </a:rPr>
              <a:t>ИНСТРУКЦИЯ</a:t>
            </a:r>
          </a:p>
          <a:p>
            <a:pPr algn="r"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1400" lang="en">
                <a:latin typeface="Calibri"/>
                <a:ea typeface="Calibri"/>
                <a:cs typeface="Calibri"/>
                <a:sym typeface="Calibri"/>
              </a:rPr>
              <a:t>Создание и оформление индивидуального Электронного Магазина (интернет-магазина)</a:t>
            </a:r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89" name="Shape 89"/>
          <p:cNvCxnSpPr/>
          <p:nvPr/>
        </p:nvCxnSpPr>
        <p:spPr>
          <a:xfrm>
            <a:off y="748800" x="381000"/>
            <a:ext cy="0" cx="8442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b="1" sz="1200"/>
          </a:p>
          <a:p>
            <a:pPr rtl="0" lvl="0">
              <a:spcBef>
                <a:spcPts val="0"/>
              </a:spcBef>
              <a:buNone/>
            </a:pPr>
            <a:r>
              <a:rPr b="1" sz="1200" lang="en"/>
              <a:t>«ТЭГ Title», «Мета ключевые слова», «Мета описание»</a:t>
            </a:r>
            <a:r>
              <a:rPr sz="1200" lang="en"/>
              <a:t> - сюда вписываются ключевые слова для поиска Вашего товара в Интернете и на площадке.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rPr sz="1200" lang="en"/>
              <a:t>ПРИМЕР: </a:t>
            </a:r>
          </a:p>
          <a:p>
            <a:pPr rtl="0" lvl="0">
              <a:spcBef>
                <a:spcPts val="0"/>
              </a:spcBef>
              <a:buNone/>
            </a:pPr>
            <a:r>
              <a:rPr sz="1200" lang="en"/>
              <a:t>Вы торгуете игрушками, тогда вписывайте те слова, которые наиболее часто вписывают в «поисковики» для поиска игрушек (игрушки плюшевые, интернет-магазин игрушек, магазин игрушек и т.д., но не более 250 символов).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rPr b="1" sz="1200" lang="en"/>
              <a:t>«Страна», «Регион», «Город», «Адрес»</a:t>
            </a:r>
            <a:r>
              <a:rPr sz="1200" lang="en"/>
              <a:t> - адрес местонахождения товара/ магазина (для того, чтобы покупатель мог рассчитать стоимость доставки).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b="1" sz="12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95" name="Shape 95"/>
          <p:cNvSpPr txBox="1"/>
          <p:nvPr>
            <p:ph type="title"/>
          </p:nvPr>
        </p:nvSpPr>
        <p:spPr>
          <a:xfrm>
            <a:off y="757450" x="457200"/>
            <a:ext cy="6108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r"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1400" lang="en">
                <a:latin typeface="Calibri"/>
                <a:ea typeface="Calibri"/>
                <a:cs typeface="Calibri"/>
                <a:sym typeface="Calibri"/>
              </a:rPr>
              <a:t>ИНСТРУКЦИЯ</a:t>
            </a:r>
          </a:p>
          <a:p>
            <a:pPr algn="r"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1400" lang="en">
                <a:latin typeface="Calibri"/>
                <a:ea typeface="Calibri"/>
                <a:cs typeface="Calibri"/>
                <a:sym typeface="Calibri"/>
              </a:rPr>
              <a:t>Создание и оформление индивидуального Электронного Магазина (интернет-магазина)</a:t>
            </a:r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96" name="Shape 96"/>
          <p:cNvCxnSpPr/>
          <p:nvPr/>
        </p:nvCxnSpPr>
        <p:spPr>
          <a:xfrm>
            <a:off y="748800" x="381000"/>
            <a:ext cy="0" cx="8442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